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0"/>
  </p:notesMasterIdLst>
  <p:sldIdLst>
    <p:sldId id="256" r:id="rId2"/>
    <p:sldId id="293" r:id="rId3"/>
    <p:sldId id="309" r:id="rId4"/>
    <p:sldId id="291" r:id="rId5"/>
    <p:sldId id="346" r:id="rId6"/>
    <p:sldId id="316" r:id="rId7"/>
    <p:sldId id="313" r:id="rId8"/>
    <p:sldId id="314" r:id="rId9"/>
    <p:sldId id="348" r:id="rId10"/>
    <p:sldId id="297" r:id="rId11"/>
    <p:sldId id="296" r:id="rId12"/>
    <p:sldId id="338" r:id="rId13"/>
    <p:sldId id="347" r:id="rId14"/>
    <p:sldId id="317" r:id="rId15"/>
    <p:sldId id="318" r:id="rId16"/>
    <p:sldId id="344" r:id="rId17"/>
    <p:sldId id="349" r:id="rId18"/>
    <p:sldId id="300" r:id="rId19"/>
    <p:sldId id="331" r:id="rId20"/>
    <p:sldId id="330" r:id="rId21"/>
    <p:sldId id="341" r:id="rId22"/>
    <p:sldId id="351" r:id="rId23"/>
    <p:sldId id="320" r:id="rId24"/>
    <p:sldId id="332" r:id="rId25"/>
    <p:sldId id="333" r:id="rId26"/>
    <p:sldId id="343" r:id="rId27"/>
    <p:sldId id="353" r:id="rId28"/>
    <p:sldId id="301" r:id="rId29"/>
    <p:sldId id="335" r:id="rId30"/>
    <p:sldId id="305" r:id="rId31"/>
    <p:sldId id="342" r:id="rId32"/>
    <p:sldId id="350" r:id="rId33"/>
    <p:sldId id="325" r:id="rId34"/>
    <p:sldId id="345" r:id="rId35"/>
    <p:sldId id="337" r:id="rId36"/>
    <p:sldId id="339" r:id="rId37"/>
    <p:sldId id="352" r:id="rId38"/>
    <p:sldId id="30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2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248" autoAdjust="0"/>
  </p:normalViewPr>
  <p:slideViewPr>
    <p:cSldViewPr snapToGrid="0">
      <p:cViewPr varScale="1">
        <p:scale>
          <a:sx n="58" d="100"/>
          <a:sy n="58" d="100"/>
        </p:scale>
        <p:origin x="9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1A29-8206-4629-A384-91E881779B94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9999-29B4-4E09-8CAF-67B405018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3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98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81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0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9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831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53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2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93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882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41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17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60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25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55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463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363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7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280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30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311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0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7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3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3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8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32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89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7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jp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0666" y="2267895"/>
            <a:ext cx="6004690" cy="15861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Chut! On calcule.</a:t>
            </a:r>
            <a:br>
              <a:rPr lang="fr-FR" sz="6000" dirty="0" smtClean="0"/>
            </a:br>
            <a:r>
              <a:rPr lang="fr-FR" sz="3100" dirty="0" smtClean="0"/>
              <a:t>Niveau Collège – 6ème</a:t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509739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49" y="3919746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241" y="1362689"/>
            <a:ext cx="2858719" cy="33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6ème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Mardi 16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265170"/>
            <a:ext cx="7983447" cy="2343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477010"/>
            <a:ext cx="1768068" cy="178816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436745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5128"/>
              </p:ext>
            </p:extLst>
          </p:nvPr>
        </p:nvGraphicFramePr>
        <p:xfrm>
          <a:off x="3556000" y="2105660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1,35 x 100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 x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 x 100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5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225608" y="936614"/>
            <a:ext cx="1828800" cy="75692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4742498" y="1028678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85 €</a:t>
            </a:r>
            <a:endParaRPr lang="fr-FR" sz="28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140008" y="4317672"/>
            <a:ext cx="4742180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</a:rPr>
              <a:t>D</a:t>
            </a:r>
            <a:r>
              <a:rPr lang="fr-FR" sz="2600" dirty="0" smtClean="0">
                <a:solidFill>
                  <a:schemeClr val="tx1"/>
                </a:solidFill>
              </a:rPr>
              <a:t> – Montant  de la réduction?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2600" dirty="0">
                <a:solidFill>
                  <a:schemeClr val="tx1"/>
                </a:solidFill>
              </a:rPr>
              <a:t>E</a:t>
            </a:r>
            <a:r>
              <a:rPr lang="fr-FR" sz="2600" dirty="0" smtClean="0">
                <a:solidFill>
                  <a:schemeClr val="tx1"/>
                </a:solidFill>
              </a:rPr>
              <a:t> – Prix à payer après réduction?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5140008" y="1839918"/>
            <a:ext cx="2929890" cy="24777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063" y="4016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Énigme Mathématique PNG - 114 images de Énigme Mathématique transparentes |  PNG gratu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60" y="911860"/>
            <a:ext cx="5016500" cy="477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0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20090"/>
            <a:ext cx="7997952" cy="408051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6ème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Mardi 16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564824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17200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3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52814"/>
              </p:ext>
            </p:extLst>
          </p:nvPr>
        </p:nvGraphicFramePr>
        <p:xfrm>
          <a:off x="3556000" y="2105660"/>
          <a:ext cx="8127999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1,35 x 100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3200" b="1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135</a:t>
                      </a:r>
                      <a:endParaRPr lang="fr-FR" sz="3200" b="1" u="sng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 x 100 </a:t>
                      </a:r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 x 100 </a:t>
                      </a:r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4 700</a:t>
                      </a:r>
                      <a:endParaRPr lang="fr-FR" sz="32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225608" y="936614"/>
            <a:ext cx="1828800" cy="75692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4742498" y="1028678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85 €</a:t>
            </a:r>
            <a:endParaRPr lang="fr-FR" sz="28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683318" y="4696460"/>
            <a:ext cx="8508682" cy="171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>
                <a:solidFill>
                  <a:schemeClr val="tx1"/>
                </a:solidFill>
              </a:rPr>
              <a:t>D</a:t>
            </a:r>
            <a:r>
              <a:rPr lang="fr-FR" sz="2600" b="1" dirty="0" smtClean="0">
                <a:solidFill>
                  <a:schemeClr val="tx1"/>
                </a:solidFill>
              </a:rPr>
              <a:t> – </a:t>
            </a:r>
            <a:r>
              <a:rPr lang="fr-FR" sz="2600" dirty="0" smtClean="0">
                <a:solidFill>
                  <a:schemeClr val="tx1"/>
                </a:solidFill>
              </a:rPr>
              <a:t>Montant  de la réduction? </a:t>
            </a:r>
            <a:r>
              <a:rPr lang="fr-FR" sz="3000" b="1" dirty="0">
                <a:solidFill>
                  <a:schemeClr val="tx1"/>
                </a:solidFill>
              </a:rPr>
              <a:t>50% de </a:t>
            </a:r>
            <a:r>
              <a:rPr lang="fr-FR" sz="3000" b="1" dirty="0" smtClean="0">
                <a:solidFill>
                  <a:schemeClr val="tx1"/>
                </a:solidFill>
              </a:rPr>
              <a:t>85€ : 42,50€</a:t>
            </a:r>
            <a:endParaRPr lang="fr-FR" sz="3000" b="1" dirty="0">
              <a:solidFill>
                <a:schemeClr val="tx1"/>
              </a:solidFill>
            </a:endParaRPr>
          </a:p>
          <a:p>
            <a:endParaRPr lang="fr-FR" sz="2600" dirty="0" smtClean="0">
              <a:solidFill>
                <a:schemeClr val="tx1"/>
              </a:solidFill>
            </a:endParaRP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2600" b="1" dirty="0">
                <a:solidFill>
                  <a:schemeClr val="tx1"/>
                </a:solidFill>
              </a:rPr>
              <a:t>E</a:t>
            </a:r>
            <a:r>
              <a:rPr lang="fr-FR" sz="2600" b="1" dirty="0" smtClean="0">
                <a:solidFill>
                  <a:schemeClr val="tx1"/>
                </a:solidFill>
              </a:rPr>
              <a:t> – </a:t>
            </a:r>
            <a:r>
              <a:rPr lang="fr-FR" sz="2600" dirty="0" smtClean="0">
                <a:solidFill>
                  <a:schemeClr val="tx1"/>
                </a:solidFill>
              </a:rPr>
              <a:t>Prix à payer après réduction? </a:t>
            </a:r>
          </a:p>
          <a:p>
            <a:r>
              <a:rPr lang="fr-FR" sz="2600" dirty="0" smtClean="0">
                <a:solidFill>
                  <a:schemeClr val="tx1"/>
                </a:solidFill>
              </a:rPr>
              <a:t>Comme on l’a </a:t>
            </a:r>
            <a:r>
              <a:rPr lang="fr-FR" sz="2600" dirty="0">
                <a:solidFill>
                  <a:schemeClr val="tx1"/>
                </a:solidFill>
              </a:rPr>
              <a:t>vu hier, </a:t>
            </a:r>
            <a:r>
              <a:rPr lang="fr-FR" sz="2600" dirty="0" smtClean="0">
                <a:solidFill>
                  <a:schemeClr val="tx1"/>
                </a:solidFill>
              </a:rPr>
              <a:t>pas </a:t>
            </a:r>
            <a:r>
              <a:rPr lang="fr-FR" sz="2600" dirty="0">
                <a:solidFill>
                  <a:schemeClr val="tx1"/>
                </a:solidFill>
              </a:rPr>
              <a:t>de calcul à </a:t>
            </a:r>
            <a:r>
              <a:rPr lang="fr-FR" sz="2600" dirty="0" smtClean="0">
                <a:solidFill>
                  <a:schemeClr val="tx1"/>
                </a:solidFill>
              </a:rPr>
              <a:t>faire</a:t>
            </a:r>
            <a:r>
              <a:rPr lang="fr-FR" sz="2600" dirty="0">
                <a:solidFill>
                  <a:schemeClr val="tx1"/>
                </a:solidFill>
              </a:rPr>
              <a:t> </a:t>
            </a:r>
            <a:r>
              <a:rPr lang="fr-FR" sz="2600" dirty="0" smtClean="0">
                <a:solidFill>
                  <a:schemeClr val="tx1"/>
                </a:solidFill>
              </a:rPr>
              <a:t>: </a:t>
            </a:r>
            <a:r>
              <a:rPr lang="fr-FR" sz="3000" b="1" dirty="0" smtClean="0">
                <a:solidFill>
                  <a:schemeClr val="tx1"/>
                </a:solidFill>
              </a:rPr>
              <a:t>prix à payer : </a:t>
            </a:r>
            <a:r>
              <a:rPr lang="fr-FR" sz="3000" b="1" dirty="0">
                <a:solidFill>
                  <a:schemeClr val="tx1"/>
                </a:solidFill>
              </a:rPr>
              <a:t>42,50€</a:t>
            </a:r>
            <a:r>
              <a:rPr lang="fr-FR" sz="3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5140008" y="1839918"/>
            <a:ext cx="2929890" cy="24777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063" y="401637"/>
            <a:ext cx="2143125" cy="2143125"/>
          </a:xfrm>
          <a:prstGeom prst="rect">
            <a:avLst/>
          </a:prstGeom>
        </p:spPr>
      </p:pic>
      <p:sp>
        <p:nvSpPr>
          <p:cNvPr id="10" name="Rectangle avec coins rognés en diagonale 9"/>
          <p:cNvSpPr/>
          <p:nvPr/>
        </p:nvSpPr>
        <p:spPr>
          <a:xfrm>
            <a:off x="8366760" y="2758440"/>
            <a:ext cx="3276600" cy="1524000"/>
          </a:xfrm>
          <a:prstGeom prst="snip2Diag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764587" y="3082180"/>
            <a:ext cx="286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Prendre </a:t>
            </a:r>
            <a:r>
              <a:rPr lang="fr-FR" sz="2400" b="1" dirty="0" smtClean="0">
                <a:solidFill>
                  <a:srgbClr val="00B050"/>
                </a:solidFill>
              </a:rPr>
              <a:t>50%</a:t>
            </a:r>
            <a:r>
              <a:rPr lang="fr-FR" sz="2400" dirty="0" smtClean="0">
                <a:solidFill>
                  <a:srgbClr val="00B050"/>
                </a:solidFill>
              </a:rPr>
              <a:t> c’est prendre </a:t>
            </a:r>
            <a:r>
              <a:rPr lang="fr-FR" sz="2400" b="1" dirty="0" smtClean="0">
                <a:solidFill>
                  <a:srgbClr val="00B050"/>
                </a:solidFill>
              </a:rPr>
              <a:t>la moitié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7754069" y="855980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097337" y="610882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6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754069" y="1729423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128760" y="1334234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régime de 4 bananes vaut 4 donc </a:t>
            </a:r>
            <a:r>
              <a:rPr lang="fr-FR" b="1" dirty="0" smtClean="0"/>
              <a:t>1 banane vaut 1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774309" y="2606089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28760" y="2390266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valent 2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019800" y="4278630"/>
            <a:ext cx="30480" cy="8115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175760" y="5135878"/>
            <a:ext cx="545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calcul à </a:t>
            </a:r>
            <a:r>
              <a:rPr lang="fr-FR" sz="2400" b="1" dirty="0"/>
              <a:t>e</a:t>
            </a:r>
            <a:r>
              <a:rPr lang="fr-FR" sz="2400" b="1" dirty="0" smtClean="0"/>
              <a:t>ffectuer : 2 + </a:t>
            </a:r>
            <a:r>
              <a:rPr lang="fr-FR" sz="2400" b="1" dirty="0"/>
              <a:t>6</a:t>
            </a:r>
            <a:r>
              <a:rPr lang="fr-FR" sz="2400" b="1" dirty="0" smtClean="0"/>
              <a:t> + 3x1 = 11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033962" y="5693646"/>
            <a:ext cx="503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+ 1 pomme + 3 bananes</a:t>
            </a:r>
            <a:endParaRPr lang="fr-FR" dirty="0"/>
          </a:p>
        </p:txBody>
      </p:sp>
      <p:pic>
        <p:nvPicPr>
          <p:cNvPr id="18" name="Image 17" descr="Énigme Mathématique PNG - 114 images de Énigme Mathématique transparentes |  PNG gratu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28" y="491490"/>
            <a:ext cx="3622273" cy="358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Connecteur droit avec flèche 18"/>
          <p:cNvCxnSpPr/>
          <p:nvPr/>
        </p:nvCxnSpPr>
        <p:spPr>
          <a:xfrm>
            <a:off x="7774309" y="3484344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8520" y="3070118"/>
            <a:ext cx="643954" cy="82527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912309" y="3298089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</a:t>
            </a:r>
            <a:r>
              <a:rPr lang="fr-FR" b="1" dirty="0" smtClean="0"/>
              <a:t>que 3 bananes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46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6ème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Jeudi 18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049904"/>
            <a:ext cx="8466000" cy="26879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564823"/>
            <a:ext cx="1768068" cy="17881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07398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6240"/>
              </p:ext>
            </p:extLst>
          </p:nvPr>
        </p:nvGraphicFramePr>
        <p:xfrm>
          <a:off x="4632960" y="1752600"/>
          <a:ext cx="568282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41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84141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49936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x 0,5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 x 0,1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6ème</a:t>
            </a:r>
            <a:br>
              <a:rPr lang="fr-FR" sz="2800" dirty="0"/>
            </a:br>
            <a:r>
              <a:rPr lang="fr-FR" sz="2700" dirty="0" smtClean="0"/>
              <a:t>Lundi 15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911114"/>
            <a:ext cx="7820978" cy="2623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531773"/>
            <a:ext cx="1768068" cy="17881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22669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441" y="723899"/>
            <a:ext cx="4511992" cy="44594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069080" y="5505450"/>
            <a:ext cx="6675120" cy="8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 smtClean="0">
                <a:solidFill>
                  <a:schemeClr val="tx1"/>
                </a:solidFill>
              </a:rPr>
              <a:t>C </a:t>
            </a:r>
            <a:r>
              <a:rPr lang="fr-FR" sz="2600" b="1" dirty="0">
                <a:solidFill>
                  <a:schemeClr val="tx1"/>
                </a:solidFill>
              </a:rPr>
              <a:t>– </a:t>
            </a:r>
            <a:r>
              <a:rPr lang="fr-FR" sz="2600" dirty="0" smtClean="0">
                <a:solidFill>
                  <a:schemeClr val="tx1"/>
                </a:solidFill>
              </a:rPr>
              <a:t>Calculer le périmètre du quadrilatère ACBD.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5921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3989024" y="1351397"/>
            <a:ext cx="1828800" cy="75692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570889" y="1468247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80 €</a:t>
            </a:r>
            <a:endParaRPr lang="fr-FR" sz="28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140008" y="5168900"/>
            <a:ext cx="4742180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</a:rPr>
              <a:t>D</a:t>
            </a:r>
            <a:r>
              <a:rPr lang="fr-FR" sz="2600" dirty="0" smtClean="0">
                <a:solidFill>
                  <a:schemeClr val="tx1"/>
                </a:solidFill>
              </a:rPr>
              <a:t> – Montant  de la réduction?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2600" dirty="0">
                <a:solidFill>
                  <a:schemeClr val="tx1"/>
                </a:solidFill>
              </a:rPr>
              <a:t>E</a:t>
            </a:r>
            <a:r>
              <a:rPr lang="fr-FR" sz="2600" dirty="0" smtClean="0">
                <a:solidFill>
                  <a:schemeClr val="tx1"/>
                </a:solidFill>
              </a:rPr>
              <a:t> – Prix à payer après réduction?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1" y="1729857"/>
            <a:ext cx="2676540" cy="267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4138" y="1627663"/>
            <a:ext cx="1568005" cy="12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817880"/>
            <a:ext cx="474133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386715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6ème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Jeudi 18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30077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65717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8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20145"/>
              </p:ext>
            </p:extLst>
          </p:nvPr>
        </p:nvGraphicFramePr>
        <p:xfrm>
          <a:off x="4693920" y="310570"/>
          <a:ext cx="5503227" cy="28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266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58961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81363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x 0,5 = </a:t>
                      </a:r>
                      <a:r>
                        <a:rPr lang="fr-FR" sz="2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 x 0,1 = </a:t>
                      </a:r>
                      <a:r>
                        <a:rPr lang="fr-FR" sz="2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</a:t>
                      </a:r>
                      <a:endParaRPr lang="fr-FR" sz="28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Rectangle avec coins rognés en diagonale 4"/>
          <p:cNvSpPr/>
          <p:nvPr/>
        </p:nvSpPr>
        <p:spPr>
          <a:xfrm>
            <a:off x="3613149" y="3804230"/>
            <a:ext cx="3276600" cy="1524000"/>
          </a:xfrm>
          <a:prstGeom prst="snip2Diag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024629" y="3842955"/>
            <a:ext cx="2865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B050"/>
                </a:solidFill>
              </a:rPr>
              <a:t>Multiplier par 0,5 revient à diviser par 2, c’est-à-dire à prendre la moitié.</a:t>
            </a:r>
            <a:endParaRPr lang="fr-FR" sz="2200" b="1" dirty="0">
              <a:solidFill>
                <a:srgbClr val="00B050"/>
              </a:solidFill>
            </a:endParaRPr>
          </a:p>
        </p:txBody>
      </p:sp>
      <p:sp>
        <p:nvSpPr>
          <p:cNvPr id="7" name="Rectangle avec coins rognés en diagonale 6"/>
          <p:cNvSpPr/>
          <p:nvPr/>
        </p:nvSpPr>
        <p:spPr>
          <a:xfrm>
            <a:off x="8047989" y="3781400"/>
            <a:ext cx="3276600" cy="1524000"/>
          </a:xfrm>
          <a:prstGeom prst="snip2Diag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253729" y="4158679"/>
            <a:ext cx="286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B050"/>
                </a:solidFill>
              </a:rPr>
              <a:t>Multiplier par 0,1 revient à diviser par 10.</a:t>
            </a:r>
            <a:endParaRPr lang="fr-FR" sz="2200" b="1" dirty="0">
              <a:solidFill>
                <a:srgbClr val="00B05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4937760" y="2468880"/>
            <a:ext cx="853440" cy="11125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8941118" y="2429133"/>
            <a:ext cx="888682" cy="11522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561" y="144779"/>
            <a:ext cx="3261271" cy="322326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175760" y="3703320"/>
            <a:ext cx="6675120" cy="2819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 smtClean="0">
                <a:solidFill>
                  <a:schemeClr val="tx1"/>
                </a:solidFill>
              </a:rPr>
              <a:t>C </a:t>
            </a:r>
            <a:r>
              <a:rPr lang="fr-FR" sz="2600" b="1" dirty="0">
                <a:solidFill>
                  <a:schemeClr val="tx1"/>
                </a:solidFill>
              </a:rPr>
              <a:t>– </a:t>
            </a:r>
            <a:r>
              <a:rPr lang="fr-FR" sz="2600" dirty="0" smtClean="0">
                <a:solidFill>
                  <a:schemeClr val="tx1"/>
                </a:solidFill>
              </a:rPr>
              <a:t>Calculer le périmètre du quadrilatère ACBD.</a:t>
            </a:r>
          </a:p>
          <a:p>
            <a:endParaRPr lang="fr-FR" sz="26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fr-FR" sz="2800" dirty="0" smtClean="0">
                <a:solidFill>
                  <a:schemeClr val="tx1"/>
                </a:solidFill>
              </a:rPr>
              <a:t>P = </a:t>
            </a:r>
            <a:r>
              <a:rPr lang="fr-FR" sz="2800" dirty="0" smtClean="0">
                <a:solidFill>
                  <a:srgbClr val="00B050"/>
                </a:solidFill>
              </a:rPr>
              <a:t>10 cm </a:t>
            </a:r>
            <a:r>
              <a:rPr lang="fr-FR" sz="2800" dirty="0" smtClean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rgbClr val="00B050"/>
                </a:solidFill>
              </a:rPr>
              <a:t>10 cm </a:t>
            </a:r>
            <a:r>
              <a:rPr lang="fr-FR" sz="2800" dirty="0" smtClean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rgbClr val="FF0000"/>
                </a:solidFill>
              </a:rPr>
              <a:t>8 cm </a:t>
            </a:r>
            <a:r>
              <a:rPr lang="fr-FR" sz="2800" dirty="0" smtClean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rgbClr val="FF0000"/>
                </a:solidFill>
              </a:rPr>
              <a:t>12 cm</a:t>
            </a:r>
          </a:p>
          <a:p>
            <a:pPr>
              <a:lnSpc>
                <a:spcPct val="160000"/>
              </a:lnSpc>
            </a:pPr>
            <a:r>
              <a:rPr lang="fr-FR" sz="2800" dirty="0">
                <a:solidFill>
                  <a:schemeClr val="tx1"/>
                </a:solidFill>
              </a:rPr>
              <a:t>P = </a:t>
            </a:r>
            <a:r>
              <a:rPr lang="fr-FR" sz="2800" dirty="0" smtClean="0">
                <a:solidFill>
                  <a:srgbClr val="00B050"/>
                </a:solidFill>
              </a:rPr>
              <a:t>20 cm </a:t>
            </a:r>
            <a:r>
              <a:rPr lang="fr-FR" sz="2800" dirty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rgbClr val="FF0000"/>
                </a:solidFill>
              </a:rPr>
              <a:t>20 </a:t>
            </a:r>
            <a:r>
              <a:rPr lang="fr-FR" sz="2800" dirty="0">
                <a:solidFill>
                  <a:srgbClr val="FF0000"/>
                </a:solidFill>
              </a:rPr>
              <a:t>cm </a:t>
            </a:r>
            <a:endParaRPr lang="fr-FR" sz="2800" dirty="0" smtClean="0">
              <a:solidFill>
                <a:srgbClr val="00B050"/>
              </a:solidFill>
            </a:endParaRPr>
          </a:p>
          <a:p>
            <a:pPr>
              <a:lnSpc>
                <a:spcPct val="160000"/>
              </a:lnSpc>
            </a:pPr>
            <a:r>
              <a:rPr lang="fr-FR" sz="2800" b="1" u="sng" dirty="0" smtClean="0">
                <a:solidFill>
                  <a:schemeClr val="tx1"/>
                </a:solidFill>
              </a:rPr>
              <a:t>P = 40 cm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016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>
            <a:off x="3758947" y="1185227"/>
            <a:ext cx="1828800" cy="75692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04228" y="1302077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8</a:t>
            </a:r>
            <a:r>
              <a:rPr lang="fr-FR" sz="2800" dirty="0" smtClean="0"/>
              <a:t>0 €</a:t>
            </a:r>
            <a:endParaRPr lang="fr-FR" sz="28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561936" y="4650740"/>
            <a:ext cx="8081423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</a:rPr>
              <a:t>D</a:t>
            </a:r>
            <a:r>
              <a:rPr lang="fr-FR" sz="2600" dirty="0" smtClean="0">
                <a:solidFill>
                  <a:schemeClr val="tx1"/>
                </a:solidFill>
              </a:rPr>
              <a:t> – Montant  de la réduction?           </a:t>
            </a:r>
            <a:r>
              <a:rPr lang="fr-FR" sz="3500" b="1" dirty="0" smtClean="0">
                <a:solidFill>
                  <a:schemeClr val="tx1"/>
                </a:solidFill>
              </a:rPr>
              <a:t>25% de 80€ : </a:t>
            </a:r>
            <a:r>
              <a:rPr lang="fr-FR" sz="3500" b="1" dirty="0">
                <a:solidFill>
                  <a:schemeClr val="tx1"/>
                </a:solidFill>
              </a:rPr>
              <a:t>2</a:t>
            </a:r>
            <a:r>
              <a:rPr lang="fr-FR" sz="3500" b="1" dirty="0" smtClean="0">
                <a:solidFill>
                  <a:schemeClr val="tx1"/>
                </a:solidFill>
              </a:rPr>
              <a:t>0€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2600" dirty="0">
                <a:solidFill>
                  <a:schemeClr val="tx1"/>
                </a:solidFill>
              </a:rPr>
              <a:t>E</a:t>
            </a:r>
            <a:r>
              <a:rPr lang="fr-FR" sz="2600" dirty="0" smtClean="0">
                <a:solidFill>
                  <a:schemeClr val="tx1"/>
                </a:solidFill>
              </a:rPr>
              <a:t> – Prix à payer après réduction?      </a:t>
            </a:r>
            <a:r>
              <a:rPr lang="fr-FR" sz="3500" b="1" dirty="0" smtClean="0">
                <a:solidFill>
                  <a:schemeClr val="tx1"/>
                </a:solidFill>
              </a:rPr>
              <a:t>80€ - </a:t>
            </a:r>
            <a:r>
              <a:rPr lang="fr-FR" sz="3500" b="1" dirty="0">
                <a:solidFill>
                  <a:schemeClr val="tx1"/>
                </a:solidFill>
              </a:rPr>
              <a:t>2</a:t>
            </a:r>
            <a:r>
              <a:rPr lang="fr-FR" sz="3500" b="1" dirty="0" smtClean="0">
                <a:solidFill>
                  <a:schemeClr val="tx1"/>
                </a:solidFill>
              </a:rPr>
              <a:t>0€ = </a:t>
            </a:r>
            <a:r>
              <a:rPr lang="fr-FR" sz="3500" b="1" dirty="0">
                <a:solidFill>
                  <a:schemeClr val="tx1"/>
                </a:solidFill>
              </a:rPr>
              <a:t>6</a:t>
            </a:r>
            <a:r>
              <a:rPr lang="fr-FR" sz="3500" b="1" dirty="0" smtClean="0">
                <a:solidFill>
                  <a:schemeClr val="tx1"/>
                </a:solidFill>
              </a:rPr>
              <a:t>0€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11" name="Rectangle avec coins rognés en diagonale 10"/>
          <p:cNvSpPr/>
          <p:nvPr/>
        </p:nvSpPr>
        <p:spPr>
          <a:xfrm>
            <a:off x="8366760" y="2758440"/>
            <a:ext cx="3276600" cy="1524000"/>
          </a:xfrm>
          <a:prstGeom prst="snip2Diag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572500" y="2758440"/>
            <a:ext cx="286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Prendre </a:t>
            </a:r>
            <a:r>
              <a:rPr lang="fr-FR" sz="2400" b="1" dirty="0" smtClean="0">
                <a:solidFill>
                  <a:srgbClr val="00B050"/>
                </a:solidFill>
              </a:rPr>
              <a:t>25%</a:t>
            </a:r>
            <a:r>
              <a:rPr lang="fr-FR" sz="2400" dirty="0" smtClean="0">
                <a:solidFill>
                  <a:srgbClr val="00B050"/>
                </a:solidFill>
              </a:rPr>
              <a:t> c’est prendre </a:t>
            </a:r>
            <a:r>
              <a:rPr lang="fr-FR" sz="2400" b="1" dirty="0" smtClean="0">
                <a:solidFill>
                  <a:srgbClr val="00B050"/>
                </a:solidFill>
              </a:rPr>
              <a:t>le quart </a:t>
            </a:r>
            <a:r>
              <a:rPr lang="fr-FR" sz="2400" dirty="0" smtClean="0">
                <a:solidFill>
                  <a:srgbClr val="00B050"/>
                </a:solidFill>
              </a:rPr>
              <a:t>c’est-à-dire la moitié et encore la moitié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16" y="1600264"/>
            <a:ext cx="2156343" cy="215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910" y="1302077"/>
            <a:ext cx="1568005" cy="12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51" y="850900"/>
            <a:ext cx="3838222" cy="40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avec flèche 2"/>
          <p:cNvCxnSpPr/>
          <p:nvPr/>
        </p:nvCxnSpPr>
        <p:spPr>
          <a:xfrm>
            <a:off x="7879080" y="131064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217942" y="1125974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10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879080" y="229108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825740" y="342392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037862" y="4757420"/>
            <a:ext cx="0" cy="6527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17942" y="2106414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fraises valent 4 donc</a:t>
            </a:r>
          </a:p>
          <a:p>
            <a:r>
              <a:rPr lang="fr-FR" b="1" dirty="0" smtClean="0"/>
              <a:t>1 fraise vaut 2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164602" y="3066395"/>
            <a:ext cx="249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pastèque entière </a:t>
            </a:r>
          </a:p>
          <a:p>
            <a:r>
              <a:rPr lang="fr-FR" dirty="0" smtClean="0"/>
              <a:t>vaut 2 donc </a:t>
            </a:r>
            <a:r>
              <a:rPr lang="fr-FR" b="1" dirty="0" smtClean="0"/>
              <a:t>1 demi pastèque vaut 1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947160" y="5560813"/>
            <a:ext cx="6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Calcul à effectuer : 1 + 10 x 2 = 1 + 20 = </a:t>
            </a:r>
            <a:r>
              <a:rPr lang="fr-FR" sz="2800" b="1" dirty="0" smtClean="0"/>
              <a:t>21</a:t>
            </a:r>
            <a:endParaRPr lang="fr-FR" sz="28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3348" y="4176485"/>
            <a:ext cx="643954" cy="825273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7879080" y="4456079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217942" y="4150359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demi pastèque et </a:t>
            </a:r>
          </a:p>
          <a:p>
            <a:r>
              <a:rPr lang="fr-FR" dirty="0" smtClean="0"/>
              <a:t>1 seule fraise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6ème</a:t>
            </a:r>
            <a:br>
              <a:rPr lang="fr-FR" sz="2800" dirty="0"/>
            </a:br>
            <a:r>
              <a:rPr lang="fr-FR" sz="2700" dirty="0" smtClean="0"/>
              <a:t>Vendredi 19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23" y="2775964"/>
            <a:ext cx="4185855" cy="30152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575841"/>
            <a:ext cx="1768068" cy="178816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06861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08163"/>
              </p:ext>
            </p:extLst>
          </p:nvPr>
        </p:nvGraphicFramePr>
        <p:xfrm>
          <a:off x="4632960" y="1752600"/>
          <a:ext cx="568282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41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84141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49936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x 0,5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 x 0,1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59973"/>
              </p:ext>
            </p:extLst>
          </p:nvPr>
        </p:nvGraphicFramePr>
        <p:xfrm>
          <a:off x="3556000" y="2105660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 x 10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8,75 x 10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x 10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069080" y="5505450"/>
            <a:ext cx="6675120" cy="8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 smtClean="0">
                <a:solidFill>
                  <a:schemeClr val="tx1"/>
                </a:solidFill>
              </a:rPr>
              <a:t>C </a:t>
            </a:r>
            <a:r>
              <a:rPr lang="fr-FR" sz="2600" b="1" dirty="0">
                <a:solidFill>
                  <a:schemeClr val="tx1"/>
                </a:solidFill>
              </a:rPr>
              <a:t>– </a:t>
            </a:r>
            <a:r>
              <a:rPr lang="fr-FR" sz="2600" dirty="0" smtClean="0">
                <a:solidFill>
                  <a:schemeClr val="tx1"/>
                </a:solidFill>
              </a:rPr>
              <a:t>Calculer le périmètre du quadrilatère ACBD.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47" y="1142047"/>
            <a:ext cx="4582288" cy="39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984" y="908684"/>
            <a:ext cx="2863215" cy="3673013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4649153" y="1897380"/>
            <a:ext cx="1828800" cy="75692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172076" y="2014230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120 €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810" y="1942147"/>
            <a:ext cx="1568005" cy="1296353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5140008" y="5168900"/>
            <a:ext cx="4742180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</a:rPr>
              <a:t>D</a:t>
            </a:r>
            <a:r>
              <a:rPr lang="fr-FR" sz="2600" dirty="0" smtClean="0">
                <a:solidFill>
                  <a:schemeClr val="tx1"/>
                </a:solidFill>
              </a:rPr>
              <a:t> – Montant  de la réduction?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2600" dirty="0">
                <a:solidFill>
                  <a:schemeClr val="tx1"/>
                </a:solidFill>
              </a:rPr>
              <a:t>E</a:t>
            </a:r>
            <a:r>
              <a:rPr lang="fr-FR" sz="2600" dirty="0" smtClean="0">
                <a:solidFill>
                  <a:schemeClr val="tx1"/>
                </a:solidFill>
              </a:rPr>
              <a:t> – Prix à payer après réduction?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2240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47" y="792480"/>
            <a:ext cx="5172327" cy="504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6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435483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6ème</a:t>
            </a:r>
            <a:br>
              <a:rPr lang="fr-FR" sz="2800" dirty="0"/>
            </a:br>
            <a:r>
              <a:rPr lang="fr-FR" sz="2700" dirty="0" smtClean="0"/>
              <a:t>Vendredi 19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624132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162116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1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436983"/>
              </p:ext>
            </p:extLst>
          </p:nvPr>
        </p:nvGraphicFramePr>
        <p:xfrm>
          <a:off x="4693920" y="310570"/>
          <a:ext cx="5503227" cy="28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266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58961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81363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x 0,5 = </a:t>
                      </a:r>
                      <a:r>
                        <a:rPr lang="fr-FR" sz="2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 x 0,1 = </a:t>
                      </a:r>
                      <a:r>
                        <a:rPr lang="fr-FR" sz="2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23,4</a:t>
                      </a:r>
                      <a:endParaRPr lang="fr-FR" sz="28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Rectangle avec coins rognés en diagonale 4"/>
          <p:cNvSpPr/>
          <p:nvPr/>
        </p:nvSpPr>
        <p:spPr>
          <a:xfrm>
            <a:off x="3613149" y="3804230"/>
            <a:ext cx="3276600" cy="1524000"/>
          </a:xfrm>
          <a:prstGeom prst="snip2Diag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024629" y="3842955"/>
            <a:ext cx="2865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B050"/>
                </a:solidFill>
              </a:rPr>
              <a:t>Multiplier par 0,5 revient à diviser par 2, c’est-à-dire à prendre la moitié.</a:t>
            </a:r>
            <a:endParaRPr lang="fr-FR" sz="2200" b="1" dirty="0">
              <a:solidFill>
                <a:srgbClr val="00B050"/>
              </a:solidFill>
            </a:endParaRPr>
          </a:p>
        </p:txBody>
      </p:sp>
      <p:sp>
        <p:nvSpPr>
          <p:cNvPr id="7" name="Rectangle avec coins rognés en diagonale 6"/>
          <p:cNvSpPr/>
          <p:nvPr/>
        </p:nvSpPr>
        <p:spPr>
          <a:xfrm>
            <a:off x="8047989" y="3781400"/>
            <a:ext cx="3276600" cy="1524000"/>
          </a:xfrm>
          <a:prstGeom prst="snip2Diag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253729" y="4158679"/>
            <a:ext cx="286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B050"/>
                </a:solidFill>
              </a:rPr>
              <a:t>Multiplier par 0,1 revient à diviser par 10.</a:t>
            </a:r>
            <a:endParaRPr lang="fr-FR" sz="2200" b="1" dirty="0">
              <a:solidFill>
                <a:srgbClr val="00B05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4937760" y="2468880"/>
            <a:ext cx="853440" cy="11125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8941118" y="2429133"/>
            <a:ext cx="888682" cy="11522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5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75760" y="3703320"/>
            <a:ext cx="6675120" cy="2819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 smtClean="0">
                <a:solidFill>
                  <a:schemeClr val="tx1"/>
                </a:solidFill>
              </a:rPr>
              <a:t>C </a:t>
            </a:r>
            <a:r>
              <a:rPr lang="fr-FR" sz="2600" b="1" dirty="0">
                <a:solidFill>
                  <a:schemeClr val="tx1"/>
                </a:solidFill>
              </a:rPr>
              <a:t>– </a:t>
            </a:r>
            <a:r>
              <a:rPr lang="fr-FR" sz="2600" dirty="0" smtClean="0">
                <a:solidFill>
                  <a:schemeClr val="tx1"/>
                </a:solidFill>
              </a:rPr>
              <a:t>Calculer le périmètre du quadrilatère ACBD.</a:t>
            </a:r>
          </a:p>
          <a:p>
            <a:endParaRPr lang="fr-FR" sz="26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fr-FR" sz="2800" dirty="0" smtClean="0">
                <a:solidFill>
                  <a:schemeClr val="tx1"/>
                </a:solidFill>
              </a:rPr>
              <a:t>P = </a:t>
            </a:r>
            <a:r>
              <a:rPr lang="fr-FR" sz="2800" dirty="0" smtClean="0">
                <a:solidFill>
                  <a:srgbClr val="FF0000"/>
                </a:solidFill>
              </a:rPr>
              <a:t>3,5 cm </a:t>
            </a:r>
            <a:r>
              <a:rPr lang="fr-FR" sz="2800" dirty="0" smtClean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rgbClr val="00B050"/>
                </a:solidFill>
              </a:rPr>
              <a:t>3,8 cm </a:t>
            </a:r>
            <a:r>
              <a:rPr lang="fr-FR" sz="2800" dirty="0" smtClean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rgbClr val="FF0000"/>
                </a:solidFill>
              </a:rPr>
              <a:t>5,5 cm </a:t>
            </a:r>
            <a:r>
              <a:rPr lang="fr-FR" sz="2800" dirty="0" smtClean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rgbClr val="00B050"/>
                </a:solidFill>
              </a:rPr>
              <a:t>4,2 cm</a:t>
            </a:r>
          </a:p>
          <a:p>
            <a:pPr>
              <a:lnSpc>
                <a:spcPct val="160000"/>
              </a:lnSpc>
            </a:pPr>
            <a:r>
              <a:rPr lang="fr-FR" sz="2800" dirty="0">
                <a:solidFill>
                  <a:schemeClr val="tx1"/>
                </a:solidFill>
              </a:rPr>
              <a:t>P = </a:t>
            </a:r>
            <a:r>
              <a:rPr lang="fr-FR" sz="2800" dirty="0" smtClean="0">
                <a:solidFill>
                  <a:srgbClr val="FF0000"/>
                </a:solidFill>
              </a:rPr>
              <a:t>9 cm </a:t>
            </a:r>
            <a:r>
              <a:rPr lang="fr-FR" sz="2800" dirty="0">
                <a:solidFill>
                  <a:schemeClr val="tx1"/>
                </a:solidFill>
              </a:rPr>
              <a:t>+ </a:t>
            </a:r>
            <a:r>
              <a:rPr lang="fr-FR" sz="2800" dirty="0" smtClean="0">
                <a:solidFill>
                  <a:srgbClr val="00B050"/>
                </a:solidFill>
              </a:rPr>
              <a:t>8 cm</a:t>
            </a:r>
          </a:p>
          <a:p>
            <a:pPr>
              <a:lnSpc>
                <a:spcPct val="160000"/>
              </a:lnSpc>
            </a:pPr>
            <a:r>
              <a:rPr lang="fr-FR" sz="2800" b="1" u="sng" dirty="0" smtClean="0">
                <a:solidFill>
                  <a:schemeClr val="tx1"/>
                </a:solidFill>
              </a:rPr>
              <a:t>P = 17 cm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481" y="0"/>
            <a:ext cx="4029093" cy="34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420" y="269153"/>
            <a:ext cx="2863215" cy="3673013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3758947" y="1185227"/>
            <a:ext cx="1828800" cy="75692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04228" y="1302077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120 €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910" y="1302077"/>
            <a:ext cx="1568005" cy="1296353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561936" y="4650740"/>
            <a:ext cx="8081423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</a:rPr>
              <a:t>D</a:t>
            </a:r>
            <a:r>
              <a:rPr lang="fr-FR" sz="2600" dirty="0" smtClean="0">
                <a:solidFill>
                  <a:schemeClr val="tx1"/>
                </a:solidFill>
              </a:rPr>
              <a:t> – Montant  de la réduction?           </a:t>
            </a:r>
            <a:r>
              <a:rPr lang="fr-FR" sz="3500" b="1" dirty="0" smtClean="0">
                <a:solidFill>
                  <a:schemeClr val="tx1"/>
                </a:solidFill>
              </a:rPr>
              <a:t>25% de 120€ : 30€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2600" dirty="0">
                <a:solidFill>
                  <a:schemeClr val="tx1"/>
                </a:solidFill>
              </a:rPr>
              <a:t>E</a:t>
            </a:r>
            <a:r>
              <a:rPr lang="fr-FR" sz="2600" dirty="0" smtClean="0">
                <a:solidFill>
                  <a:schemeClr val="tx1"/>
                </a:solidFill>
              </a:rPr>
              <a:t> – Prix à payer après réduction?      </a:t>
            </a:r>
            <a:r>
              <a:rPr lang="fr-FR" sz="3500" b="1" dirty="0" smtClean="0">
                <a:solidFill>
                  <a:schemeClr val="tx1"/>
                </a:solidFill>
              </a:rPr>
              <a:t>120€ - 30€ = 90€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11" name="Rectangle avec coins rognés en diagonale 10"/>
          <p:cNvSpPr/>
          <p:nvPr/>
        </p:nvSpPr>
        <p:spPr>
          <a:xfrm>
            <a:off x="8366760" y="2758440"/>
            <a:ext cx="3276600" cy="1524000"/>
          </a:xfrm>
          <a:prstGeom prst="snip2Diag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572500" y="2758440"/>
            <a:ext cx="286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Prendre </a:t>
            </a:r>
            <a:r>
              <a:rPr lang="fr-FR" sz="2400" b="1" dirty="0" smtClean="0">
                <a:solidFill>
                  <a:srgbClr val="00B050"/>
                </a:solidFill>
              </a:rPr>
              <a:t>25%</a:t>
            </a:r>
            <a:r>
              <a:rPr lang="fr-FR" sz="2400" dirty="0" smtClean="0">
                <a:solidFill>
                  <a:srgbClr val="00B050"/>
                </a:solidFill>
              </a:rPr>
              <a:t> c’est prendre </a:t>
            </a:r>
            <a:r>
              <a:rPr lang="fr-FR" sz="2400" b="1" dirty="0" smtClean="0">
                <a:solidFill>
                  <a:srgbClr val="00B050"/>
                </a:solidFill>
              </a:rPr>
              <a:t>le quart </a:t>
            </a:r>
            <a:r>
              <a:rPr lang="fr-FR" sz="2400" dirty="0" smtClean="0">
                <a:solidFill>
                  <a:srgbClr val="00B050"/>
                </a:solidFill>
              </a:rPr>
              <a:t>c’est-à-dire la moitié et encore la moitié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8031480" y="1435685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281160" y="1112520"/>
            <a:ext cx="15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paire </a:t>
            </a:r>
            <a:r>
              <a:rPr lang="fr-FR" dirty="0" smtClean="0"/>
              <a:t>de basket vaut 10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928360" y="4937760"/>
            <a:ext cx="1524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092440" y="358140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092440" y="249936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357360" y="2145714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bonhomme </a:t>
            </a:r>
            <a:r>
              <a:rPr lang="fr-FR" dirty="0"/>
              <a:t>vaut 5 s’il est  </a:t>
            </a:r>
            <a:r>
              <a:rPr lang="fr-FR" b="1" dirty="0"/>
              <a:t>sans basket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357360" y="3238500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cornets valent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852862" y="5844540"/>
            <a:ext cx="77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Calcul à effectuer : 5 + (5+10+4) x 2 = 5 + 19 x 2 = 5 + 38 =  </a:t>
            </a:r>
            <a:r>
              <a:rPr lang="fr-FR" sz="2400" b="1" dirty="0" smtClean="0"/>
              <a:t>43</a:t>
            </a:r>
            <a:endParaRPr lang="fr-FR" sz="24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0920" y="4430679"/>
            <a:ext cx="643954" cy="825273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8138160" y="461772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281160" y="4173974"/>
            <a:ext cx="224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seule basket, le bonhomme porte une paire de basket mais aussi 2 cornets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934105"/>
            <a:ext cx="4250371" cy="414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4695" y="762000"/>
            <a:ext cx="7997952" cy="92202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A vous d’inventer des énigmes…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590">
            <a:off x="5573323" y="3231895"/>
            <a:ext cx="1697849" cy="1910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2112389"/>
            <a:ext cx="2198257" cy="20745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335">
            <a:off x="2962698" y="3479768"/>
            <a:ext cx="2263140" cy="22631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90" y="1907171"/>
            <a:ext cx="2189713" cy="14571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641" y="1907171"/>
            <a:ext cx="1768068" cy="178816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396368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213" y="822960"/>
            <a:ext cx="3695700" cy="3695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063" y="527685"/>
            <a:ext cx="2143125" cy="2143125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5121593" y="1473200"/>
            <a:ext cx="1828800" cy="75692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14036" y="1599247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160 €</a:t>
            </a:r>
            <a:endParaRPr lang="fr-FR" sz="28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140008" y="5168900"/>
            <a:ext cx="4742180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</a:rPr>
              <a:t>D</a:t>
            </a:r>
            <a:r>
              <a:rPr lang="fr-FR" sz="2600" dirty="0" smtClean="0">
                <a:solidFill>
                  <a:schemeClr val="tx1"/>
                </a:solidFill>
              </a:rPr>
              <a:t> – Montant  de la réduction?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2600" dirty="0">
                <a:solidFill>
                  <a:schemeClr val="tx1"/>
                </a:solidFill>
              </a:rPr>
              <a:t>E</a:t>
            </a:r>
            <a:r>
              <a:rPr lang="fr-FR" sz="2600" dirty="0" smtClean="0">
                <a:solidFill>
                  <a:schemeClr val="tx1"/>
                </a:solidFill>
              </a:rPr>
              <a:t> – Prix à payer après réduction?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7434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952500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6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386715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6ème</a:t>
            </a:r>
            <a:br>
              <a:rPr lang="fr-FR" sz="2800" dirty="0"/>
            </a:br>
            <a:r>
              <a:rPr lang="fr-FR" sz="2700" dirty="0" smtClean="0"/>
              <a:t>Lundi 15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4800" b="1" dirty="0" smtClean="0"/>
              <a:t>CORRECTION</a:t>
            </a:r>
            <a:endParaRPr lang="fr-FR" sz="48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036" y="1719060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94" y="4349403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9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61506"/>
              </p:ext>
            </p:extLst>
          </p:nvPr>
        </p:nvGraphicFramePr>
        <p:xfrm>
          <a:off x="3556000" y="2105660"/>
          <a:ext cx="8127999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 x 10 </a:t>
                      </a:r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56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8,75 x 10 </a:t>
                      </a:r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87,5</a:t>
                      </a:r>
                      <a:endParaRPr lang="fr-FR" sz="32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x 10 </a:t>
                      </a:r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230</a:t>
                      </a:r>
                      <a:endParaRPr lang="fr-FR" sz="32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769" y="198120"/>
            <a:ext cx="3695700" cy="3695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926" y="410835"/>
            <a:ext cx="1865006" cy="1865006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3607277" y="842327"/>
            <a:ext cx="1828800" cy="75692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930651" y="959177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160 €</a:t>
            </a:r>
            <a:endParaRPr lang="fr-FR" sz="28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664902" y="4813935"/>
            <a:ext cx="7978458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</a:rPr>
              <a:t>D</a:t>
            </a:r>
            <a:r>
              <a:rPr lang="fr-FR" sz="2600" dirty="0" smtClean="0">
                <a:solidFill>
                  <a:schemeClr val="tx1"/>
                </a:solidFill>
              </a:rPr>
              <a:t> – Montant  de la réduction?                </a:t>
            </a:r>
            <a:r>
              <a:rPr lang="fr-FR" sz="3500" b="1" dirty="0" smtClean="0">
                <a:solidFill>
                  <a:schemeClr val="tx1"/>
                </a:solidFill>
              </a:rPr>
              <a:t>50% de 160€ : 80€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2600" dirty="0">
                <a:solidFill>
                  <a:schemeClr val="tx1"/>
                </a:solidFill>
              </a:rPr>
              <a:t>E</a:t>
            </a:r>
            <a:r>
              <a:rPr lang="fr-FR" sz="2600" dirty="0" smtClean="0">
                <a:solidFill>
                  <a:schemeClr val="tx1"/>
                </a:solidFill>
              </a:rPr>
              <a:t> – Prix à payer après réduction?         </a:t>
            </a:r>
            <a:r>
              <a:rPr lang="fr-FR" sz="3500" b="1" dirty="0" smtClean="0">
                <a:solidFill>
                  <a:schemeClr val="tx1"/>
                </a:solidFill>
              </a:rPr>
              <a:t>160€ - 80€ = 80 €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2" name="Rectangle avec coins rognés en diagonale 1"/>
          <p:cNvSpPr/>
          <p:nvPr/>
        </p:nvSpPr>
        <p:spPr>
          <a:xfrm>
            <a:off x="8366760" y="2758440"/>
            <a:ext cx="3276600" cy="1524000"/>
          </a:xfrm>
          <a:prstGeom prst="snip2Diag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764587" y="3082180"/>
            <a:ext cx="286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Prendre </a:t>
            </a:r>
            <a:r>
              <a:rPr lang="fr-FR" sz="2400" b="1" dirty="0" smtClean="0">
                <a:solidFill>
                  <a:srgbClr val="00B050"/>
                </a:solidFill>
              </a:rPr>
              <a:t>50%</a:t>
            </a:r>
            <a:r>
              <a:rPr lang="fr-FR" sz="2400" dirty="0" smtClean="0">
                <a:solidFill>
                  <a:srgbClr val="00B050"/>
                </a:solidFill>
              </a:rPr>
              <a:t> c’est prendre </a:t>
            </a:r>
            <a:r>
              <a:rPr lang="fr-FR" sz="2400" b="1" dirty="0" smtClean="0">
                <a:solidFill>
                  <a:srgbClr val="00B050"/>
                </a:solidFill>
              </a:rPr>
              <a:t>la moitié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3" y="937260"/>
            <a:ext cx="3649980" cy="364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7772400" y="1600200"/>
            <a:ext cx="96012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8980806" y="1415534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banane vaut 15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2398766"/>
            <a:ext cx="1079086" cy="2316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355" y="3310865"/>
            <a:ext cx="1079086" cy="2316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728953" y="4705257"/>
            <a:ext cx="859583" cy="1845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003349" y="2328783"/>
            <a:ext cx="267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valent 10 donc </a:t>
            </a:r>
          </a:p>
          <a:p>
            <a:r>
              <a:rPr lang="fr-FR" b="1" dirty="0" smtClean="0"/>
              <a:t>1 cerise vaut 5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80806" y="3242033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16680" y="5428525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Calcul à effectuer : 15 + 5 x 4 = 15 + 20 = </a:t>
            </a:r>
            <a:r>
              <a:rPr lang="fr-FR" sz="2800" b="1" dirty="0" smtClean="0"/>
              <a:t>35</a:t>
            </a:r>
            <a:endParaRPr lang="fr-FR" sz="2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1695" y="3665034"/>
            <a:ext cx="1116449" cy="12422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176" y="4105074"/>
            <a:ext cx="1079086" cy="23166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797698" y="4063778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</a:t>
            </a:r>
            <a:r>
              <a:rPr lang="fr-FR" b="1" dirty="0" smtClean="0"/>
              <a:t>qu’une cerise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110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881</TotalTime>
  <Words>761</Words>
  <Application>Microsoft Office PowerPoint</Application>
  <PresentationFormat>Grand écran</PresentationFormat>
  <Paragraphs>209</Paragraphs>
  <Slides>38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Calibri</vt:lpstr>
      <vt:lpstr>Corbel</vt:lpstr>
      <vt:lpstr>Wingdings 2</vt:lpstr>
      <vt:lpstr>Cadre</vt:lpstr>
      <vt:lpstr>Chut! On calcule. Niveau Collège – 6ème </vt:lpstr>
      <vt:lpstr>Chut! On calcule. Niveau Collège – 6ème Lundi 15 mars 2021</vt:lpstr>
      <vt:lpstr>Présentation PowerPoint</vt:lpstr>
      <vt:lpstr>Présentation PowerPoint</vt:lpstr>
      <vt:lpstr>Présentation PowerPoint</vt:lpstr>
      <vt:lpstr>Chut! On calcule. Niveau Collège – 6ème Lundi 15 mars 2021   CORRECTION</vt:lpstr>
      <vt:lpstr>Présentation PowerPoint</vt:lpstr>
      <vt:lpstr>Présentation PowerPoint</vt:lpstr>
      <vt:lpstr>Présentation PowerPoint</vt:lpstr>
      <vt:lpstr>Chut! On calcule. Niveau Collège – 6ème Mardi 16 mars 2021</vt:lpstr>
      <vt:lpstr>Présentation PowerPoint</vt:lpstr>
      <vt:lpstr>Présentation PowerPoint</vt:lpstr>
      <vt:lpstr>Présentation PowerPoint</vt:lpstr>
      <vt:lpstr>Chut! On calcule. Niveau Collège – 6ème Mardi 16 mars 2021   CORRECTION</vt:lpstr>
      <vt:lpstr>Présentation PowerPoint</vt:lpstr>
      <vt:lpstr>Présentation PowerPoint</vt:lpstr>
      <vt:lpstr>Présentation PowerPoint</vt:lpstr>
      <vt:lpstr>Chut! On calcule. Niveau Collège – 6ème Jeudi 18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6ème Jeudi 18 mars 2021    CORRECTION</vt:lpstr>
      <vt:lpstr>Présentation PowerPoint</vt:lpstr>
      <vt:lpstr>Présentation PowerPoint</vt:lpstr>
      <vt:lpstr>Présentation PowerPoint</vt:lpstr>
      <vt:lpstr>Présentation PowerPoint</vt:lpstr>
      <vt:lpstr>Chut! On calcule. Niveau Collège – 6ème Vendredi 19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6ème Vendredi 19 mars 2021   CORRECTION</vt:lpstr>
      <vt:lpstr>Présentation PowerPoint</vt:lpstr>
      <vt:lpstr>Présentation PowerPoint</vt:lpstr>
      <vt:lpstr>Présentation PowerPoint</vt:lpstr>
      <vt:lpstr>Présentation PowerPoint</vt:lpstr>
      <vt:lpstr>A vous d’inventer des énigmes…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d’équipe Collège Paul Eluard – Cysoing Lundi 26 novembre 2018</dc:title>
  <dc:creator>utilisateur</dc:creator>
  <cp:lastModifiedBy>Franck Verdier</cp:lastModifiedBy>
  <cp:revision>162</cp:revision>
  <dcterms:created xsi:type="dcterms:W3CDTF">2018-10-10T14:17:01Z</dcterms:created>
  <dcterms:modified xsi:type="dcterms:W3CDTF">2021-02-07T20:08:47Z</dcterms:modified>
</cp:coreProperties>
</file>